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2" r:id="rId7"/>
    <p:sldId id="267" r:id="rId8"/>
    <p:sldId id="264" r:id="rId9"/>
    <p:sldId id="263" r:id="rId10"/>
    <p:sldId id="265" r:id="rId11"/>
    <p:sldId id="261" r:id="rId12"/>
    <p:sldId id="266" r:id="rId13"/>
    <p:sldId id="268" r:id="rId14"/>
  </p:sldIdLst>
  <p:sldSz cx="14630400" cy="8229600"/>
  <p:notesSz cx="8229600" cy="146304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Kanit" panose="020B0604020202020204" charset="-34"/>
      <p:regular r:id="rId20"/>
    </p:embeddedFont>
    <p:embeddedFont>
      <p:font typeface="Martel Sans Light" panose="020B0604020202020204" charset="0"/>
      <p:regular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0939"/>
    <a:srgbClr val="211165"/>
    <a:srgbClr val="1D0F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6" d="100"/>
          <a:sy n="96" d="100"/>
        </p:scale>
        <p:origin x="378" y="7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3DEEB-216E-4123-B40D-C9DB3BD2B806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C5DFF-B9A6-4156-AD81-F0E7BE981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883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837724" y="2667953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Ламуева Екатерина Витальевна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4" y="4434959"/>
            <a:ext cx="7468553" cy="1126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400"/>
              </a:lnSpc>
              <a:buNone/>
            </a:pPr>
            <a:r>
              <a:rPr lang="en-US" sz="35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Предвыборная программа на </a:t>
            </a:r>
            <a:r>
              <a:rPr lang="en-US" sz="3500" dirty="0" err="1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пост</a:t>
            </a:r>
            <a:r>
              <a:rPr lang="en-US" sz="35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председателя</a:t>
            </a:r>
            <a:r>
              <a:rPr lang="ru-RU" sz="35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 Совета обучающихся</a:t>
            </a:r>
            <a:endParaRPr lang="en-US" sz="35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522200" y="7621450"/>
            <a:ext cx="2108200" cy="540900"/>
          </a:xfrm>
          <a:prstGeom prst="rect">
            <a:avLst/>
          </a:prstGeom>
          <a:solidFill>
            <a:srgbClr val="120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0221" y="1070848"/>
            <a:ext cx="4993958" cy="499395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288215" y="268941"/>
            <a:ext cx="8166175" cy="14253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550"/>
              </a:lnSpc>
              <a:buNone/>
            </a:pPr>
            <a:r>
              <a:rPr lang="ru-RU" sz="3650" dirty="0">
                <a:solidFill>
                  <a:srgbClr val="FFFFFF"/>
                </a:solidFill>
                <a:cs typeface="Kanit" pitchFamily="34" charset="-120"/>
              </a:rPr>
              <a:t>Организация централизованного получения актуальной</a:t>
            </a:r>
          </a:p>
          <a:p>
            <a:pPr marL="0" indent="0">
              <a:lnSpc>
                <a:spcPts val="4550"/>
              </a:lnSpc>
              <a:buNone/>
            </a:pPr>
            <a:r>
              <a:rPr lang="ru-RU" sz="3650" dirty="0">
                <a:solidFill>
                  <a:srgbClr val="FFFFFF"/>
                </a:solidFill>
                <a:cs typeface="Kanit" pitchFamily="34" charset="-120"/>
              </a:rPr>
              <a:t>информации о работе Совета обучающихся</a:t>
            </a:r>
            <a:endParaRPr lang="ru-RU" sz="3650" dirty="0"/>
          </a:p>
        </p:txBody>
      </p:sp>
      <p:sp>
        <p:nvSpPr>
          <p:cNvPr id="5" name="Shape 1"/>
          <p:cNvSpPr/>
          <p:nvPr/>
        </p:nvSpPr>
        <p:spPr>
          <a:xfrm>
            <a:off x="689610" y="1834753"/>
            <a:ext cx="7764780" cy="5434965"/>
          </a:xfrm>
          <a:prstGeom prst="roundRect">
            <a:avLst>
              <a:gd name="adj" fmla="val 544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697230" y="1842373"/>
            <a:ext cx="7749540" cy="119729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3"/>
          <p:cNvSpPr/>
          <p:nvPr/>
        </p:nvSpPr>
        <p:spPr>
          <a:xfrm>
            <a:off x="894159" y="1968103"/>
            <a:ext cx="3477101" cy="315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Мобильное приложение</a:t>
            </a:r>
            <a:endParaRPr lang="en-US" sz="1550" dirty="0"/>
          </a:p>
        </p:txBody>
      </p:sp>
      <p:sp>
        <p:nvSpPr>
          <p:cNvPr id="8" name="Text 4"/>
          <p:cNvSpPr/>
          <p:nvPr/>
        </p:nvSpPr>
        <p:spPr>
          <a:xfrm>
            <a:off x="4772739" y="1968103"/>
            <a:ext cx="3477101" cy="945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Удобный и интуитивно понятный инструмент для оперативной связи и обратной связи.</a:t>
            </a:r>
            <a:endParaRPr lang="en-US" sz="1550" dirty="0"/>
          </a:p>
        </p:txBody>
      </p:sp>
      <p:sp>
        <p:nvSpPr>
          <p:cNvPr id="9" name="Shape 5"/>
          <p:cNvSpPr/>
          <p:nvPr/>
        </p:nvSpPr>
        <p:spPr>
          <a:xfrm>
            <a:off x="697230" y="3039666"/>
            <a:ext cx="7749540" cy="1512570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6"/>
          <p:cNvSpPr/>
          <p:nvPr/>
        </p:nvSpPr>
        <p:spPr>
          <a:xfrm>
            <a:off x="894159" y="3165396"/>
            <a:ext cx="3477101" cy="315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Социальные сети</a:t>
            </a:r>
            <a:endParaRPr lang="en-US" sz="1550" dirty="0"/>
          </a:p>
        </p:txBody>
      </p:sp>
      <p:sp>
        <p:nvSpPr>
          <p:cNvPr id="11" name="Text 7"/>
          <p:cNvSpPr/>
          <p:nvPr/>
        </p:nvSpPr>
        <p:spPr>
          <a:xfrm>
            <a:off x="4772739" y="3165396"/>
            <a:ext cx="3477101" cy="1261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Активное использование популярных платформ для распространения информации и организации сообщества.</a:t>
            </a:r>
            <a:endParaRPr lang="en-US" sz="1550" dirty="0"/>
          </a:p>
        </p:txBody>
      </p:sp>
      <p:sp>
        <p:nvSpPr>
          <p:cNvPr id="12" name="Shape 8"/>
          <p:cNvSpPr/>
          <p:nvPr/>
        </p:nvSpPr>
        <p:spPr>
          <a:xfrm>
            <a:off x="697230" y="4552236"/>
            <a:ext cx="7749540" cy="1512570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9"/>
          <p:cNvSpPr/>
          <p:nvPr/>
        </p:nvSpPr>
        <p:spPr>
          <a:xfrm>
            <a:off x="894159" y="4677966"/>
            <a:ext cx="3477101" cy="315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Электронная почта</a:t>
            </a:r>
            <a:endParaRPr lang="en-US" sz="1550" dirty="0"/>
          </a:p>
        </p:txBody>
      </p:sp>
      <p:sp>
        <p:nvSpPr>
          <p:cNvPr id="14" name="Text 10"/>
          <p:cNvSpPr/>
          <p:nvPr/>
        </p:nvSpPr>
        <p:spPr>
          <a:xfrm>
            <a:off x="4772739" y="4677966"/>
            <a:ext cx="3477101" cy="1261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Эффективный канал для официальной коммуникации между студенческим советом и администрацией.</a:t>
            </a:r>
            <a:endParaRPr lang="en-US" sz="1550" dirty="0"/>
          </a:p>
        </p:txBody>
      </p:sp>
      <p:sp>
        <p:nvSpPr>
          <p:cNvPr id="15" name="Shape 11"/>
          <p:cNvSpPr/>
          <p:nvPr/>
        </p:nvSpPr>
        <p:spPr>
          <a:xfrm>
            <a:off x="697230" y="6064806"/>
            <a:ext cx="7749540" cy="119729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6" name="Text 12"/>
          <p:cNvSpPr/>
          <p:nvPr/>
        </p:nvSpPr>
        <p:spPr>
          <a:xfrm>
            <a:off x="894159" y="6190536"/>
            <a:ext cx="3477101" cy="315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Информационные стенды</a:t>
            </a:r>
            <a:endParaRPr lang="en-US" sz="1550" dirty="0"/>
          </a:p>
        </p:txBody>
      </p:sp>
      <p:sp>
        <p:nvSpPr>
          <p:cNvPr id="17" name="Text 13"/>
          <p:cNvSpPr/>
          <p:nvPr/>
        </p:nvSpPr>
        <p:spPr>
          <a:xfrm>
            <a:off x="4772739" y="6190536"/>
            <a:ext cx="3477101" cy="945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Размещение важных объявлений и информации в доступных для студентов местах.</a:t>
            </a:r>
            <a:endParaRPr lang="en-US" sz="155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249840" y="7688700"/>
            <a:ext cx="6380560" cy="540900"/>
          </a:xfrm>
          <a:prstGeom prst="rect">
            <a:avLst/>
          </a:prstGeom>
          <a:solidFill>
            <a:srgbClr val="120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63846" y="2088084"/>
            <a:ext cx="8299252" cy="6471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50"/>
              </a:lnSpc>
              <a:buNone/>
            </a:pPr>
            <a:r>
              <a:rPr lang="en-US" sz="405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Организация регулярных встреч</a:t>
            </a:r>
            <a:endParaRPr lang="en-US" sz="40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846" y="3378100"/>
            <a:ext cx="4363403" cy="87999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989886" y="4549344"/>
            <a:ext cx="2588538" cy="3234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8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Встречи</a:t>
            </a:r>
            <a:endParaRPr lang="en-US" sz="2800" dirty="0"/>
          </a:p>
        </p:txBody>
      </p:sp>
      <p:sp>
        <p:nvSpPr>
          <p:cNvPr id="6" name="Text 2"/>
          <p:cNvSpPr/>
          <p:nvPr/>
        </p:nvSpPr>
        <p:spPr>
          <a:xfrm>
            <a:off x="983754" y="5117663"/>
            <a:ext cx="3923586" cy="14077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Регулярные встречи между представителями студенческого совета и администрацией для обсуждения текущих вопросов.</a:t>
            </a:r>
            <a:endParaRPr lang="en-US" sz="24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7249" y="3378100"/>
            <a:ext cx="4363522" cy="87999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353288" y="4578939"/>
            <a:ext cx="2588538" cy="3234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8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Решение проблем</a:t>
            </a:r>
            <a:endParaRPr lang="en-US" sz="2800" dirty="0"/>
          </a:p>
        </p:txBody>
      </p:sp>
      <p:sp>
        <p:nvSpPr>
          <p:cNvPr id="9" name="Text 4"/>
          <p:cNvSpPr/>
          <p:nvPr/>
        </p:nvSpPr>
        <p:spPr>
          <a:xfrm>
            <a:off x="5347157" y="5146969"/>
            <a:ext cx="3923705" cy="10558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Совместная работа над решением актуальных проблем и улучшением студенческой жизни.</a:t>
            </a:r>
            <a:endParaRPr lang="en-US" sz="24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2113" y="3378100"/>
            <a:ext cx="4363522" cy="87999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542113" y="4549343"/>
            <a:ext cx="2588538" cy="3234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8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Обратная связь</a:t>
            </a:r>
            <a:endParaRPr lang="en-US" sz="2800" dirty="0"/>
          </a:p>
        </p:txBody>
      </p:sp>
      <p:sp>
        <p:nvSpPr>
          <p:cNvPr id="12" name="Text 6"/>
          <p:cNvSpPr/>
          <p:nvPr/>
        </p:nvSpPr>
        <p:spPr>
          <a:xfrm>
            <a:off x="9588575" y="5117663"/>
            <a:ext cx="3923705" cy="10558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Сбор мнений и предложений студентов для дальнейшего улучшения коммуникации.</a:t>
            </a:r>
            <a:endParaRPr lang="en-US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7621450"/>
            <a:ext cx="14630400" cy="540900"/>
          </a:xfrm>
          <a:prstGeom prst="rect">
            <a:avLst/>
          </a:prstGeom>
          <a:solidFill>
            <a:srgbClr val="120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294215"/>
            <a:ext cx="9766697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Реализация студенческих проектов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59652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Поддержка идей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187785"/>
            <a:ext cx="3928586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Предоставление ресурсов и помощь в воплощении инициатив, предложенных самими студентами.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5357813" y="359652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Финансирование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57813" y="4187785"/>
            <a:ext cx="3928586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Выделение средств из бюджета студенческого совета на реализацию перспективных проектов.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9877901" y="359652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Менторство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7901" y="4187785"/>
            <a:ext cx="3928586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Обеспечение наставничества и консультаций от администрации для успешного выполнения проектов.</a:t>
            </a:r>
            <a:endParaRPr lang="en-US" sz="185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7621450"/>
            <a:ext cx="14630400" cy="540900"/>
          </a:xfrm>
          <a:prstGeom prst="rect">
            <a:avLst/>
          </a:prstGeom>
          <a:solidFill>
            <a:srgbClr val="120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3019187"/>
            <a:ext cx="6381274" cy="5632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400"/>
              </a:lnSpc>
              <a:buNone/>
            </a:pPr>
            <a:r>
              <a:rPr lang="ru-RU" sz="4400" dirty="0">
                <a:solidFill>
                  <a:srgbClr val="FFFFFF"/>
                </a:solidFill>
                <a:cs typeface="Kanit" pitchFamily="34" charset="-120"/>
              </a:rPr>
              <a:t>Твой голос важен!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4061222"/>
            <a:ext cx="12954952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endParaRPr lang="en-US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7724500"/>
            <a:ext cx="14630400" cy="540900"/>
          </a:xfrm>
          <a:prstGeom prst="rect">
            <a:avLst/>
          </a:prstGeom>
          <a:solidFill>
            <a:srgbClr val="120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 0"/>
          <p:cNvSpPr/>
          <p:nvPr/>
        </p:nvSpPr>
        <p:spPr>
          <a:xfrm>
            <a:off x="837724" y="4072473"/>
            <a:ext cx="6381274" cy="5632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400"/>
              </a:lnSpc>
              <a:buNone/>
            </a:pPr>
            <a:r>
              <a:rPr lang="ru-RU" sz="4400" dirty="0">
                <a:solidFill>
                  <a:srgbClr val="FFFFFF"/>
                </a:solidFill>
                <a:cs typeface="Kanit" pitchFamily="34" charset="-120"/>
              </a:rPr>
              <a:t>«Если мы будем ждать чудес, </a:t>
            </a:r>
          </a:p>
          <a:p>
            <a:pPr marL="0" indent="0">
              <a:lnSpc>
                <a:spcPts val="4400"/>
              </a:lnSpc>
              <a:buNone/>
            </a:pPr>
            <a:r>
              <a:rPr lang="ru-RU" sz="4400" dirty="0">
                <a:solidFill>
                  <a:srgbClr val="FFFFFF"/>
                </a:solidFill>
                <a:cs typeface="Kanit" pitchFamily="34" charset="-120"/>
              </a:rPr>
              <a:t>то будем сидеть у разбитого корыта. </a:t>
            </a:r>
          </a:p>
          <a:p>
            <a:pPr marL="0" indent="0">
              <a:lnSpc>
                <a:spcPts val="4400"/>
              </a:lnSpc>
              <a:buNone/>
            </a:pPr>
            <a:r>
              <a:rPr lang="ru-RU" sz="4400" dirty="0">
                <a:solidFill>
                  <a:srgbClr val="FFFFFF"/>
                </a:solidFill>
                <a:cs typeface="Kanit" pitchFamily="34" charset="-120"/>
              </a:rPr>
              <a:t>Нужно все делать своими руками.»</a:t>
            </a:r>
          </a:p>
          <a:p>
            <a:pPr marL="0" indent="0">
              <a:lnSpc>
                <a:spcPts val="4400"/>
              </a:lnSpc>
              <a:buNone/>
            </a:pPr>
            <a:r>
              <a:rPr lang="ru-RU" sz="4400" dirty="0">
                <a:solidFill>
                  <a:srgbClr val="FFFFFF"/>
                </a:solidFill>
                <a:cs typeface="Kanit" pitchFamily="34" charset="-120"/>
              </a:rPr>
              <a:t>                                  </a:t>
            </a:r>
          </a:p>
          <a:p>
            <a:pPr marL="0" indent="0">
              <a:lnSpc>
                <a:spcPts val="4400"/>
              </a:lnSpc>
              <a:buNone/>
            </a:pPr>
            <a:r>
              <a:rPr lang="ru-RU" sz="4400" dirty="0">
                <a:solidFill>
                  <a:srgbClr val="FFFFFF"/>
                </a:solidFill>
                <a:cs typeface="Kanit" pitchFamily="34" charset="-120"/>
              </a:rPr>
              <a:t>                                       - </a:t>
            </a:r>
            <a:r>
              <a:rPr lang="ru-RU" sz="4400">
                <a:solidFill>
                  <a:srgbClr val="FFFFFF"/>
                </a:solidFill>
                <a:cs typeface="Kanit" pitchFamily="34" charset="-120"/>
              </a:rPr>
              <a:t>Владимир Владимирович </a:t>
            </a:r>
            <a:r>
              <a:rPr lang="ru-RU" sz="4400" dirty="0">
                <a:solidFill>
                  <a:srgbClr val="FFFFFF"/>
                </a:solidFill>
                <a:cs typeface="Kanit" pitchFamily="34" charset="-120"/>
              </a:rPr>
              <a:t>Путин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70414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3019187"/>
            <a:ext cx="6381274" cy="5632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400"/>
              </a:lnSpc>
              <a:buNone/>
            </a:pPr>
            <a:r>
              <a:rPr lang="en-US" sz="4400" dirty="0" err="1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Миссия</a:t>
            </a:r>
            <a:r>
              <a:rPr lang="en-US" sz="44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 </a:t>
            </a:r>
            <a:r>
              <a:rPr lang="ru-RU" sz="44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С</a:t>
            </a:r>
            <a:r>
              <a:rPr lang="en-US" sz="4400" dirty="0" err="1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овета</a:t>
            </a:r>
            <a:r>
              <a:rPr lang="en-US" sz="44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 обучающихся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4061222"/>
            <a:ext cx="12954952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3000"/>
              </a:lnSpc>
              <a:buNone/>
            </a:pPr>
            <a:r>
              <a:rPr lang="en-US" sz="32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Расширение взаимодействия с администрацией вуза, активизация деятельности студенческих объединений, повышение вовлеченности студентов в общественную жизнь, развитие системы обратной связи и поддержка инициатив обучающихся.</a:t>
            </a:r>
            <a:endParaRPr lang="en-US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7724500"/>
            <a:ext cx="14630400" cy="540900"/>
          </a:xfrm>
          <a:prstGeom prst="rect">
            <a:avLst/>
          </a:prstGeom>
          <a:solidFill>
            <a:srgbClr val="120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548408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endParaRPr lang="en-US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5900" y="1435100"/>
            <a:ext cx="7162800" cy="4902200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 1"/>
          <p:cNvSpPr/>
          <p:nvPr/>
        </p:nvSpPr>
        <p:spPr>
          <a:xfrm>
            <a:off x="435519" y="1779567"/>
            <a:ext cx="6185535" cy="42132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В 2022 году я поступила в ФГБОУ ВО ЧГМА на специальность стоматология. Еще в школьные годы я была разносторонней и активной личностью. Увлекалась спортом, пением и рисованием. Окончила детскую музыкальную школу искусств в секции пение, окончила художественную школу искусств, ходила на такие секции как баскетбол и бокс. На протяжении двух курсов я состояла в хоре "Gaudeamus" им. Нины Гавриловны Литвинцевой, на данный момент, я состою в женской сборной </a:t>
            </a:r>
            <a:r>
              <a:rPr lang="en-US" sz="1850" dirty="0" err="1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по</a:t>
            </a: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 </a:t>
            </a:r>
            <a:r>
              <a:rPr lang="en-US" sz="1850" dirty="0" err="1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баскетболу</a:t>
            </a:r>
            <a:r>
              <a:rPr lang="ru-RU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 и в </a:t>
            </a:r>
            <a:r>
              <a:rPr lang="ru-RU" sz="1850" dirty="0" err="1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в</a:t>
            </a:r>
            <a:r>
              <a:rPr lang="en-US" sz="1850" dirty="0" err="1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олонтерском</a:t>
            </a: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 отряде "</a:t>
            </a:r>
            <a:r>
              <a:rPr lang="en-US" sz="1850" dirty="0" err="1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Буян</a:t>
            </a:r>
            <a:r>
              <a:rPr lang="ru-RU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.</a:t>
            </a:r>
            <a:endParaRPr lang="en-US" sz="1850" dirty="0"/>
          </a:p>
        </p:txBody>
      </p:sp>
      <p:sp>
        <p:nvSpPr>
          <p:cNvPr id="6" name="Text 0"/>
          <p:cNvSpPr/>
          <p:nvPr/>
        </p:nvSpPr>
        <p:spPr>
          <a:xfrm>
            <a:off x="463332" y="355685"/>
            <a:ext cx="6381274" cy="5632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400"/>
              </a:lnSpc>
              <a:buNone/>
            </a:pPr>
            <a:r>
              <a:rPr lang="ru-RU" sz="44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Обо мне</a:t>
            </a:r>
            <a:endParaRPr lang="en-US" sz="4400" dirty="0"/>
          </a:p>
        </p:txBody>
      </p:sp>
      <p:pic>
        <p:nvPicPr>
          <p:cNvPr id="7" name="Picture 2" descr="C:\Users\Администратор1\Downloads\uoKVUZDjmf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879" y="578544"/>
            <a:ext cx="5014129" cy="752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1\Downloads\5350404283373317355_1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645" y="1261625"/>
            <a:ext cx="6144628" cy="452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hape 1"/>
          <p:cNvSpPr/>
          <p:nvPr/>
        </p:nvSpPr>
        <p:spPr>
          <a:xfrm>
            <a:off x="9265920" y="121920"/>
            <a:ext cx="1866067" cy="152400"/>
          </a:xfrm>
          <a:prstGeom prst="roundRect">
            <a:avLst>
              <a:gd name="adj" fmla="val 36000"/>
            </a:avLst>
          </a:prstGeom>
          <a:solidFill>
            <a:srgbClr val="FED7D7"/>
          </a:solidFill>
          <a:ln/>
        </p:spPr>
      </p:sp>
      <p:sp>
        <p:nvSpPr>
          <p:cNvPr id="6" name="Text 2"/>
          <p:cNvSpPr/>
          <p:nvPr/>
        </p:nvSpPr>
        <p:spPr>
          <a:xfrm>
            <a:off x="9326880" y="143232"/>
            <a:ext cx="1744147" cy="1096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850"/>
              </a:lnSpc>
              <a:buNone/>
            </a:pPr>
            <a:r>
              <a:rPr lang="en-US" sz="700" dirty="0">
                <a:solidFill>
                  <a:srgbClr val="822727"/>
                </a:solidFill>
                <a:latin typeface="Inter, sans-serif Medium" pitchFamily="34" charset="0"/>
                <a:ea typeface="Inter, sans-serif Medium" pitchFamily="34" charset="-122"/>
                <a:cs typeface="Inter, sans-serif Medium" pitchFamily="34" charset="-120"/>
              </a:rPr>
              <a:t> Ошибка при загрузке изображения.</a:t>
            </a:r>
            <a:endParaRPr lang="en-US" sz="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6880" y="147042"/>
            <a:ext cx="91440" cy="9144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72227" y="693301"/>
            <a:ext cx="7799546" cy="11299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400"/>
              </a:lnSpc>
              <a:buNone/>
            </a:pPr>
            <a:r>
              <a:rPr lang="en-US" sz="355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Улучшение коммуникации между студентами и руководством</a:t>
            </a:r>
            <a:endParaRPr lang="en-US" sz="3550" dirty="0"/>
          </a:p>
        </p:txBody>
      </p:sp>
      <p:sp>
        <p:nvSpPr>
          <p:cNvPr id="9" name="Shape 4"/>
          <p:cNvSpPr/>
          <p:nvPr/>
        </p:nvSpPr>
        <p:spPr>
          <a:xfrm>
            <a:off x="948809" y="2111216"/>
            <a:ext cx="22860" cy="4572119"/>
          </a:xfrm>
          <a:prstGeom prst="roundRect">
            <a:avLst>
              <a:gd name="adj" fmla="val 126034"/>
            </a:avLst>
          </a:prstGeom>
          <a:solidFill>
            <a:srgbClr val="48446D"/>
          </a:solidFill>
          <a:ln/>
        </p:spPr>
      </p:sp>
      <p:sp>
        <p:nvSpPr>
          <p:cNvPr id="10" name="Shape 5"/>
          <p:cNvSpPr/>
          <p:nvPr/>
        </p:nvSpPr>
        <p:spPr>
          <a:xfrm>
            <a:off x="1153418" y="2531745"/>
            <a:ext cx="672227" cy="22860"/>
          </a:xfrm>
          <a:prstGeom prst="roundRect">
            <a:avLst>
              <a:gd name="adj" fmla="val 126034"/>
            </a:avLst>
          </a:prstGeom>
          <a:solidFill>
            <a:srgbClr val="48446D"/>
          </a:solidFill>
          <a:ln/>
        </p:spPr>
      </p:sp>
      <p:sp>
        <p:nvSpPr>
          <p:cNvPr id="11" name="Shape 6"/>
          <p:cNvSpPr/>
          <p:nvPr/>
        </p:nvSpPr>
        <p:spPr>
          <a:xfrm>
            <a:off x="744200" y="2327196"/>
            <a:ext cx="432078" cy="432078"/>
          </a:xfrm>
          <a:prstGeom prst="roundRect">
            <a:avLst>
              <a:gd name="adj" fmla="val 6668"/>
            </a:avLst>
          </a:prstGeom>
          <a:solidFill>
            <a:srgbClr val="2F2B54"/>
          </a:solidFill>
          <a:ln/>
        </p:spPr>
      </p:sp>
      <p:sp>
        <p:nvSpPr>
          <p:cNvPr id="12" name="Text 7"/>
          <p:cNvSpPr/>
          <p:nvPr/>
        </p:nvSpPr>
        <p:spPr>
          <a:xfrm>
            <a:off x="916960" y="2407563"/>
            <a:ext cx="86558" cy="2712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1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1</a:t>
            </a:r>
            <a:endParaRPr lang="en-US" sz="2100" dirty="0"/>
          </a:p>
        </p:txBody>
      </p:sp>
      <p:sp>
        <p:nvSpPr>
          <p:cNvPr id="13" name="Text 8"/>
          <p:cNvSpPr/>
          <p:nvPr/>
        </p:nvSpPr>
        <p:spPr>
          <a:xfrm>
            <a:off x="2016562" y="2303264"/>
            <a:ext cx="2259687" cy="2824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0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Задача</a:t>
            </a:r>
            <a:endParaRPr lang="en-US" sz="2000" dirty="0"/>
          </a:p>
        </p:txBody>
      </p:sp>
      <p:sp>
        <p:nvSpPr>
          <p:cNvPr id="14" name="Text 9"/>
          <p:cNvSpPr/>
          <p:nvPr/>
        </p:nvSpPr>
        <p:spPr>
          <a:xfrm>
            <a:off x="2016562" y="2700814"/>
            <a:ext cx="6455212" cy="6143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Обеспечить эффективный обмен информацией между студентами и администрацией учебного заведения.</a:t>
            </a:r>
            <a:endParaRPr lang="en-US" sz="2000" dirty="0"/>
          </a:p>
        </p:txBody>
      </p:sp>
      <p:sp>
        <p:nvSpPr>
          <p:cNvPr id="15" name="Shape 10"/>
          <p:cNvSpPr/>
          <p:nvPr/>
        </p:nvSpPr>
        <p:spPr>
          <a:xfrm>
            <a:off x="1153418" y="4119801"/>
            <a:ext cx="672227" cy="22860"/>
          </a:xfrm>
          <a:prstGeom prst="roundRect">
            <a:avLst>
              <a:gd name="adj" fmla="val 126034"/>
            </a:avLst>
          </a:prstGeom>
          <a:solidFill>
            <a:srgbClr val="48446D"/>
          </a:solidFill>
          <a:ln/>
        </p:spPr>
      </p:sp>
      <p:sp>
        <p:nvSpPr>
          <p:cNvPr id="16" name="Shape 11"/>
          <p:cNvSpPr/>
          <p:nvPr/>
        </p:nvSpPr>
        <p:spPr>
          <a:xfrm>
            <a:off x="744200" y="3915251"/>
            <a:ext cx="432078" cy="432078"/>
          </a:xfrm>
          <a:prstGeom prst="roundRect">
            <a:avLst>
              <a:gd name="adj" fmla="val 6668"/>
            </a:avLst>
          </a:prstGeom>
          <a:solidFill>
            <a:srgbClr val="2F2B54"/>
          </a:solidFill>
          <a:ln/>
        </p:spPr>
      </p:sp>
      <p:sp>
        <p:nvSpPr>
          <p:cNvPr id="17" name="Text 12"/>
          <p:cNvSpPr/>
          <p:nvPr/>
        </p:nvSpPr>
        <p:spPr>
          <a:xfrm>
            <a:off x="891242" y="3995618"/>
            <a:ext cx="137993" cy="2712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1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2</a:t>
            </a:r>
            <a:endParaRPr lang="en-US" sz="2100" dirty="0"/>
          </a:p>
        </p:txBody>
      </p:sp>
      <p:sp>
        <p:nvSpPr>
          <p:cNvPr id="18" name="Text 13"/>
          <p:cNvSpPr/>
          <p:nvPr/>
        </p:nvSpPr>
        <p:spPr>
          <a:xfrm>
            <a:off x="2016562" y="3891320"/>
            <a:ext cx="2259687" cy="2824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0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Решение</a:t>
            </a:r>
            <a:r>
              <a:rPr lang="en-US" sz="17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 1</a:t>
            </a:r>
            <a:endParaRPr lang="en-US" sz="1750" dirty="0"/>
          </a:p>
        </p:txBody>
      </p:sp>
      <p:sp>
        <p:nvSpPr>
          <p:cNvPr id="19" name="Text 14"/>
          <p:cNvSpPr/>
          <p:nvPr/>
        </p:nvSpPr>
        <p:spPr>
          <a:xfrm>
            <a:off x="2016562" y="4288869"/>
            <a:ext cx="6455212" cy="9215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Организация регулярных встреч между представителями студенческого совета и администрацией для обсуждения текущих вопросов.</a:t>
            </a:r>
            <a:endParaRPr lang="en-US" sz="2000" dirty="0"/>
          </a:p>
        </p:txBody>
      </p:sp>
      <p:sp>
        <p:nvSpPr>
          <p:cNvPr id="20" name="Shape 15"/>
          <p:cNvSpPr/>
          <p:nvPr/>
        </p:nvSpPr>
        <p:spPr>
          <a:xfrm>
            <a:off x="1153418" y="6015037"/>
            <a:ext cx="672227" cy="22860"/>
          </a:xfrm>
          <a:prstGeom prst="roundRect">
            <a:avLst>
              <a:gd name="adj" fmla="val 126034"/>
            </a:avLst>
          </a:prstGeom>
          <a:solidFill>
            <a:srgbClr val="48446D"/>
          </a:solidFill>
          <a:ln/>
        </p:spPr>
      </p:sp>
      <p:sp>
        <p:nvSpPr>
          <p:cNvPr id="21" name="Shape 16"/>
          <p:cNvSpPr/>
          <p:nvPr/>
        </p:nvSpPr>
        <p:spPr>
          <a:xfrm>
            <a:off x="744200" y="5810488"/>
            <a:ext cx="432078" cy="432078"/>
          </a:xfrm>
          <a:prstGeom prst="roundRect">
            <a:avLst>
              <a:gd name="adj" fmla="val 6668"/>
            </a:avLst>
          </a:prstGeom>
          <a:solidFill>
            <a:srgbClr val="2F2B54"/>
          </a:solidFill>
          <a:ln/>
        </p:spPr>
      </p:sp>
      <p:sp>
        <p:nvSpPr>
          <p:cNvPr id="22" name="Text 17"/>
          <p:cNvSpPr/>
          <p:nvPr/>
        </p:nvSpPr>
        <p:spPr>
          <a:xfrm>
            <a:off x="889814" y="5890855"/>
            <a:ext cx="140732" cy="2712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1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3</a:t>
            </a:r>
            <a:endParaRPr lang="en-US" sz="2100" dirty="0"/>
          </a:p>
        </p:txBody>
      </p:sp>
      <p:sp>
        <p:nvSpPr>
          <p:cNvPr id="23" name="Text 18"/>
          <p:cNvSpPr/>
          <p:nvPr/>
        </p:nvSpPr>
        <p:spPr>
          <a:xfrm>
            <a:off x="2016562" y="5786557"/>
            <a:ext cx="2259687" cy="2824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0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Решение</a:t>
            </a:r>
            <a:r>
              <a:rPr lang="en-US" sz="17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 2</a:t>
            </a:r>
            <a:endParaRPr lang="en-US" sz="1750" dirty="0"/>
          </a:p>
        </p:txBody>
      </p:sp>
      <p:sp>
        <p:nvSpPr>
          <p:cNvPr id="24" name="Text 19"/>
          <p:cNvSpPr/>
          <p:nvPr/>
        </p:nvSpPr>
        <p:spPr>
          <a:xfrm>
            <a:off x="2016562" y="6184106"/>
            <a:ext cx="6455212" cy="3071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Введение системы электронных опросов для сбора мнений студентов.</a:t>
            </a:r>
            <a:endParaRPr lang="en-US" sz="2000" dirty="0"/>
          </a:p>
        </p:txBody>
      </p:sp>
      <p:sp>
        <p:nvSpPr>
          <p:cNvPr id="25" name="Text 20"/>
          <p:cNvSpPr/>
          <p:nvPr/>
        </p:nvSpPr>
        <p:spPr>
          <a:xfrm>
            <a:off x="672227" y="6971348"/>
            <a:ext cx="4519374" cy="5649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400"/>
              </a:lnSpc>
              <a:buNone/>
            </a:pPr>
            <a:endParaRPr lang="en-US" sz="355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" y="7621450"/>
            <a:ext cx="14630400" cy="540900"/>
          </a:xfrm>
          <a:prstGeom prst="rect">
            <a:avLst/>
          </a:prstGeom>
          <a:solidFill>
            <a:srgbClr val="120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3" y="1396655"/>
            <a:ext cx="10578703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ru-RU" sz="44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Задача: п</a:t>
            </a:r>
            <a:r>
              <a:rPr lang="en-US" sz="4400" dirty="0" err="1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овышение</a:t>
            </a:r>
            <a:r>
              <a:rPr lang="en-US" sz="44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вовлеченности</a:t>
            </a:r>
            <a:r>
              <a:rPr lang="en-US" sz="44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студентов</a:t>
            </a:r>
            <a:endParaRPr lang="ru-RU" sz="4400" dirty="0">
              <a:solidFill>
                <a:srgbClr val="FFFFFF"/>
              </a:solidFill>
              <a:latin typeface="Kanit" pitchFamily="34" charset="0"/>
              <a:ea typeface="Kanit" pitchFamily="34" charset="-122"/>
              <a:cs typeface="Kanit" pitchFamily="34" charset="-120"/>
            </a:endParaRPr>
          </a:p>
          <a:p>
            <a:pPr marL="0" indent="0">
              <a:lnSpc>
                <a:spcPts val="5500"/>
              </a:lnSpc>
              <a:buNone/>
            </a:pPr>
            <a:r>
              <a:rPr lang="ru-RU" sz="44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в жизнь Академии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037522"/>
            <a:ext cx="3928586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Организация студенческих мероприятий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3980736"/>
            <a:ext cx="3928586" cy="22981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Будут проводиться различные культурные, спортивные и развлекательные мероприятия для студентов, чтобы повысить их вовлеченность в жизнь университета.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5357813" y="303752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Клубы по интересам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57813" y="3628787"/>
            <a:ext cx="3928586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Создание новых студенческих клубов по интересам позволит студентам найти единомышленников и реализовать свои увлечения.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9877901" y="303752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Обратная связь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7901" y="3628787"/>
            <a:ext cx="3928586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Будут разработаны различные коммуникационные каналы, чтобы студенты могли делиться своими идеями и предложениями.</a:t>
            </a:r>
            <a:endParaRPr lang="en-US" sz="185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7621450"/>
            <a:ext cx="14630400" cy="540900"/>
          </a:xfrm>
          <a:prstGeom prst="rect">
            <a:avLst/>
          </a:prstGeom>
          <a:solidFill>
            <a:srgbClr val="120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0807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60377" y="3013844"/>
            <a:ext cx="7644408" cy="6371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ru-RU" sz="40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Задача: </a:t>
            </a:r>
          </a:p>
          <a:p>
            <a:pPr marL="0" indent="0">
              <a:lnSpc>
                <a:spcPts val="5000"/>
              </a:lnSpc>
              <a:buNone/>
            </a:pPr>
            <a:r>
              <a:rPr lang="ru-RU" sz="40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представление интересов обучающихся перед руководством </a:t>
            </a:r>
          </a:p>
          <a:p>
            <a:pPr marL="0" indent="0">
              <a:lnSpc>
                <a:spcPts val="5000"/>
              </a:lnSpc>
              <a:buNone/>
            </a:pPr>
            <a:r>
              <a:rPr lang="ru-RU" sz="40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Академии</a:t>
            </a:r>
            <a:endParaRPr lang="en-US" sz="4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7688700"/>
            <a:ext cx="14709855" cy="540900"/>
          </a:xfrm>
          <a:prstGeom prst="rect">
            <a:avLst/>
          </a:prstGeom>
          <a:solidFill>
            <a:srgbClr val="120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0807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76377" y="3023231"/>
            <a:ext cx="7644408" cy="6371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ru-RU" sz="40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Решение: Система электронных опросов</a:t>
            </a:r>
          </a:p>
        </p:txBody>
      </p:sp>
      <p:sp>
        <p:nvSpPr>
          <p:cNvPr id="4" name="Shape 1"/>
          <p:cNvSpPr/>
          <p:nvPr/>
        </p:nvSpPr>
        <p:spPr>
          <a:xfrm>
            <a:off x="758190" y="4266486"/>
            <a:ext cx="6448782" cy="1575078"/>
          </a:xfrm>
          <a:prstGeom prst="roundRect">
            <a:avLst>
              <a:gd name="adj" fmla="val 2063"/>
            </a:avLst>
          </a:prstGeom>
          <a:solidFill>
            <a:srgbClr val="2F2B54"/>
          </a:solidFill>
          <a:ln/>
        </p:spPr>
      </p:sp>
      <p:sp>
        <p:nvSpPr>
          <p:cNvPr id="5" name="Text 2"/>
          <p:cNvSpPr/>
          <p:nvPr/>
        </p:nvSpPr>
        <p:spPr>
          <a:xfrm>
            <a:off x="974765" y="4483060"/>
            <a:ext cx="2548771" cy="3186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Регулярность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974765" y="4931569"/>
            <a:ext cx="6015633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Электронные опросы будут проводиться на регулярной основе для сбора мнений студентов.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7423547" y="4266486"/>
            <a:ext cx="6448782" cy="1575078"/>
          </a:xfrm>
          <a:prstGeom prst="roundRect">
            <a:avLst>
              <a:gd name="adj" fmla="val 2063"/>
            </a:avLst>
          </a:prstGeom>
          <a:solidFill>
            <a:srgbClr val="2F2B54"/>
          </a:solidFill>
          <a:ln/>
        </p:spPr>
      </p:sp>
      <p:sp>
        <p:nvSpPr>
          <p:cNvPr id="8" name="Text 5"/>
          <p:cNvSpPr/>
          <p:nvPr/>
        </p:nvSpPr>
        <p:spPr>
          <a:xfrm>
            <a:off x="7640122" y="4483060"/>
            <a:ext cx="2548771" cy="3186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Анонимность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7640122" y="4931569"/>
            <a:ext cx="6015633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Опросы будут анонимными, чтобы студенты могли свободно высказывать свои мысли.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758190" y="6058138"/>
            <a:ext cx="6448782" cy="1575078"/>
          </a:xfrm>
          <a:prstGeom prst="roundRect">
            <a:avLst>
              <a:gd name="adj" fmla="val 2063"/>
            </a:avLst>
          </a:prstGeom>
          <a:solidFill>
            <a:srgbClr val="2F2B54"/>
          </a:solidFill>
          <a:ln/>
        </p:spPr>
      </p:sp>
      <p:sp>
        <p:nvSpPr>
          <p:cNvPr id="11" name="Text 8"/>
          <p:cNvSpPr/>
          <p:nvPr/>
        </p:nvSpPr>
        <p:spPr>
          <a:xfrm>
            <a:off x="974765" y="6274713"/>
            <a:ext cx="2548771" cy="3186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Оперативность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974765" y="6723221"/>
            <a:ext cx="6015633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Результаты опросов будут незамедлительно доводиться до администрации для быстрого реагирования.</a:t>
            </a:r>
            <a:endParaRPr lang="en-US" sz="1700" dirty="0"/>
          </a:p>
        </p:txBody>
      </p:sp>
      <p:sp>
        <p:nvSpPr>
          <p:cNvPr id="13" name="Shape 10"/>
          <p:cNvSpPr/>
          <p:nvPr/>
        </p:nvSpPr>
        <p:spPr>
          <a:xfrm>
            <a:off x="7423547" y="6058138"/>
            <a:ext cx="6448782" cy="1575078"/>
          </a:xfrm>
          <a:prstGeom prst="roundRect">
            <a:avLst>
              <a:gd name="adj" fmla="val 2063"/>
            </a:avLst>
          </a:prstGeom>
          <a:solidFill>
            <a:srgbClr val="2F2B54"/>
          </a:solidFill>
          <a:ln/>
        </p:spPr>
      </p:sp>
      <p:sp>
        <p:nvSpPr>
          <p:cNvPr id="14" name="Text 11"/>
          <p:cNvSpPr/>
          <p:nvPr/>
        </p:nvSpPr>
        <p:spPr>
          <a:xfrm>
            <a:off x="7640122" y="6274713"/>
            <a:ext cx="2548771" cy="3186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Прозрачность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7640122" y="6723221"/>
            <a:ext cx="6015633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Отчеты об опросах будут публиковаться, чтобы студенты видели, как их мнение учитывается.</a:t>
            </a:r>
            <a:endParaRPr lang="en-US" sz="17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7688700"/>
            <a:ext cx="14709855" cy="540900"/>
          </a:xfrm>
          <a:prstGeom prst="rect">
            <a:avLst/>
          </a:prstGeom>
          <a:solidFill>
            <a:srgbClr val="120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16889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1\Desktop\3H9CqCHWG-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279" y="3760589"/>
            <a:ext cx="6610121" cy="441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0"/>
          <p:cNvSpPr/>
          <p:nvPr/>
        </p:nvSpPr>
        <p:spPr>
          <a:xfrm>
            <a:off x="837724" y="1166813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ru-RU" sz="4400" dirty="0">
                <a:solidFill>
                  <a:srgbClr val="FFFFFF"/>
                </a:solidFill>
                <a:cs typeface="Kanit" pitchFamily="34" charset="-120"/>
              </a:rPr>
              <a:t>Задача: Нравственное воспитание обучающихся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2499003"/>
            <a:ext cx="538520" cy="538520"/>
          </a:xfrm>
          <a:prstGeom prst="roundRect">
            <a:avLst>
              <a:gd name="adj" fmla="val 6668"/>
            </a:avLst>
          </a:prstGeom>
          <a:solidFill>
            <a:srgbClr val="2F2B54"/>
          </a:solidFill>
          <a:ln/>
        </p:spPr>
      </p:sp>
      <p:sp>
        <p:nvSpPr>
          <p:cNvPr id="5" name="Text 2"/>
          <p:cNvSpPr/>
          <p:nvPr/>
        </p:nvSpPr>
        <p:spPr>
          <a:xfrm>
            <a:off x="1052989" y="2599253"/>
            <a:ext cx="107871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615559" y="249900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ru-RU" sz="2200" dirty="0">
                <a:solidFill>
                  <a:srgbClr val="D9E1FF"/>
                </a:solidFill>
                <a:cs typeface="Kanit" pitchFamily="34" charset="-120"/>
              </a:rPr>
              <a:t>Наука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605259" y="2867162"/>
            <a:ext cx="2836783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 err="1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Создание</a:t>
            </a: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 </a:t>
            </a:r>
            <a:r>
              <a:rPr lang="ru-RU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контент группы освещающего новейшие научные события, с целью популяризации научной деятельности.</a:t>
            </a:r>
            <a:endParaRPr lang="en-US" sz="1850" dirty="0"/>
          </a:p>
        </p:txBody>
      </p:sp>
      <p:sp>
        <p:nvSpPr>
          <p:cNvPr id="8" name="Shape 5"/>
          <p:cNvSpPr/>
          <p:nvPr/>
        </p:nvSpPr>
        <p:spPr>
          <a:xfrm>
            <a:off x="4691658" y="2499003"/>
            <a:ext cx="538520" cy="538520"/>
          </a:xfrm>
          <a:prstGeom prst="roundRect">
            <a:avLst>
              <a:gd name="adj" fmla="val 6668"/>
            </a:avLst>
          </a:prstGeom>
          <a:solidFill>
            <a:srgbClr val="2F2B54"/>
          </a:solidFill>
          <a:ln/>
        </p:spPr>
      </p:sp>
      <p:sp>
        <p:nvSpPr>
          <p:cNvPr id="9" name="Text 6"/>
          <p:cNvSpPr/>
          <p:nvPr/>
        </p:nvSpPr>
        <p:spPr>
          <a:xfrm>
            <a:off x="4874895" y="2599253"/>
            <a:ext cx="172045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469493" y="249900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Лидерство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469493" y="2994541"/>
            <a:ext cx="2836783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 err="1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Поддержка</a:t>
            </a: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 </a:t>
            </a:r>
            <a:r>
              <a:rPr lang="en-US" sz="1850" dirty="0" err="1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студентов</a:t>
            </a:r>
            <a:r>
              <a:rPr lang="ru-RU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, активно желающих участвовать в жизни Академии.</a:t>
            </a:r>
            <a:endParaRPr lang="en-US" sz="1850" dirty="0"/>
          </a:p>
        </p:txBody>
      </p:sp>
      <p:sp>
        <p:nvSpPr>
          <p:cNvPr id="14" name="Text 11"/>
          <p:cNvSpPr/>
          <p:nvPr/>
        </p:nvSpPr>
        <p:spPr>
          <a:xfrm>
            <a:off x="1591509" y="5044984"/>
            <a:ext cx="2460052" cy="5286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ru-RU" sz="2200" dirty="0">
                <a:solidFill>
                  <a:srgbClr val="D9E1FF"/>
                </a:solidFill>
                <a:cs typeface="Kanit" pitchFamily="34" charset="-120"/>
              </a:rPr>
              <a:t>Агитационные беседы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615559" y="5530691"/>
            <a:ext cx="2836783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00"/>
              </a:lnSpc>
            </a:pPr>
            <a:r>
              <a:rPr lang="ru-RU" sz="1850" dirty="0">
                <a:solidFill>
                  <a:srgbClr val="D9E1FF"/>
                </a:solidFill>
                <a:cs typeface="Martel Sans Light" pitchFamily="34" charset="-120"/>
              </a:rPr>
              <a:t>Популяризация патриотизма, ответственное отношение к учебе</a:t>
            </a:r>
            <a:endParaRPr lang="en-US" sz="1850" dirty="0"/>
          </a:p>
        </p:txBody>
      </p:sp>
      <p:sp>
        <p:nvSpPr>
          <p:cNvPr id="16" name="Shape 13"/>
          <p:cNvSpPr/>
          <p:nvPr/>
        </p:nvSpPr>
        <p:spPr>
          <a:xfrm>
            <a:off x="4661713" y="4992171"/>
            <a:ext cx="538520" cy="538520"/>
          </a:xfrm>
          <a:prstGeom prst="roundRect">
            <a:avLst>
              <a:gd name="adj" fmla="val 6668"/>
            </a:avLst>
          </a:prstGeom>
          <a:solidFill>
            <a:srgbClr val="2F2B54"/>
          </a:solidFill>
          <a:ln/>
        </p:spPr>
      </p:sp>
      <p:sp>
        <p:nvSpPr>
          <p:cNvPr id="17" name="Text 14"/>
          <p:cNvSpPr/>
          <p:nvPr/>
        </p:nvSpPr>
        <p:spPr>
          <a:xfrm>
            <a:off x="4863346" y="5092481"/>
            <a:ext cx="183594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ru-RU" sz="2650" dirty="0">
                <a:solidFill>
                  <a:srgbClr val="D9E1FF"/>
                </a:solidFill>
                <a:cs typeface="Kanit" pitchFamily="34" charset="-120"/>
              </a:rPr>
              <a:t>4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5469493" y="503515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Коммуникация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5469493" y="5530691"/>
            <a:ext cx="2836783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Налаживание связей </a:t>
            </a:r>
            <a:r>
              <a:rPr lang="en-US" sz="1850" dirty="0" err="1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между</a:t>
            </a: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 </a:t>
            </a:r>
            <a:r>
              <a:rPr lang="ru-RU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студентами</a:t>
            </a: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 и </a:t>
            </a:r>
            <a:r>
              <a:rPr lang="ru-RU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Советом обучающихся.</a:t>
            </a:r>
            <a:endParaRPr lang="en-US" sz="1850" dirty="0"/>
          </a:p>
        </p:txBody>
      </p:sp>
      <p:sp>
        <p:nvSpPr>
          <p:cNvPr id="20" name="Shape 13"/>
          <p:cNvSpPr/>
          <p:nvPr/>
        </p:nvSpPr>
        <p:spPr>
          <a:xfrm>
            <a:off x="891600" y="5070157"/>
            <a:ext cx="538520" cy="538520"/>
          </a:xfrm>
          <a:prstGeom prst="roundRect">
            <a:avLst>
              <a:gd name="adj" fmla="val 6668"/>
            </a:avLst>
          </a:prstGeom>
          <a:solidFill>
            <a:srgbClr val="2F2B54"/>
          </a:solidFill>
          <a:ln/>
        </p:spPr>
      </p:sp>
      <p:sp>
        <p:nvSpPr>
          <p:cNvPr id="22" name="Text 14"/>
          <p:cNvSpPr/>
          <p:nvPr/>
        </p:nvSpPr>
        <p:spPr>
          <a:xfrm>
            <a:off x="1069063" y="5170467"/>
            <a:ext cx="183594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9E1FF"/>
                </a:solidFill>
                <a:latin typeface="Kanit" pitchFamily="34" charset="0"/>
                <a:cs typeface="Kanit" pitchFamily="34" charset="-120"/>
              </a:rPr>
              <a:t>3</a:t>
            </a:r>
            <a:endParaRPr lang="en-US" sz="265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" y="7621450"/>
            <a:ext cx="14630400" cy="540900"/>
          </a:xfrm>
          <a:prstGeom prst="rect">
            <a:avLst/>
          </a:prstGeom>
          <a:solidFill>
            <a:srgbClr val="120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7918" y="22588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338482" y="147918"/>
            <a:ext cx="6949440" cy="6411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ru-RU" sz="4000" dirty="0">
                <a:solidFill>
                  <a:srgbClr val="FFFFFF"/>
                </a:solidFill>
                <a:cs typeface="Kanit" pitchFamily="34" charset="-120"/>
              </a:rPr>
              <a:t>Организация условий по взаимодействию </a:t>
            </a:r>
          </a:p>
          <a:p>
            <a:pPr marL="0" indent="0">
              <a:lnSpc>
                <a:spcPts val="5000"/>
              </a:lnSpc>
              <a:buNone/>
            </a:pPr>
            <a:r>
              <a:rPr lang="ru-RU" sz="4000" dirty="0">
                <a:solidFill>
                  <a:srgbClr val="FFFFFF"/>
                </a:solidFill>
                <a:cs typeface="Kanit" pitchFamily="34" charset="-120"/>
              </a:rPr>
              <a:t>студентов с ординаторами, аспирантами </a:t>
            </a:r>
          </a:p>
          <a:p>
            <a:pPr marL="0" indent="0">
              <a:lnSpc>
                <a:spcPts val="5000"/>
              </a:lnSpc>
              <a:buNone/>
            </a:pPr>
            <a:r>
              <a:rPr lang="ru-RU" sz="4000" dirty="0">
                <a:solidFill>
                  <a:srgbClr val="FFFFFF"/>
                </a:solidFill>
                <a:cs typeface="Kanit" pitchFamily="34" charset="-120"/>
              </a:rPr>
              <a:t>в формате </a:t>
            </a:r>
            <a:r>
              <a:rPr lang="ru-RU" sz="4000" dirty="0" err="1">
                <a:solidFill>
                  <a:srgbClr val="FFFFFF"/>
                </a:solidFill>
                <a:cs typeface="Kanit" pitchFamily="34" charset="-120"/>
              </a:rPr>
              <a:t>нетворкинга</a:t>
            </a:r>
            <a:endParaRPr lang="en-US" sz="40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9353" y="2011442"/>
            <a:ext cx="544949" cy="54494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49353" y="2774394"/>
            <a:ext cx="2564725" cy="320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Концерты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6249353" y="3225641"/>
            <a:ext cx="3645575" cy="10462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Организация музыкальных выступлений и концертов для студентов.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1873" y="2011442"/>
            <a:ext cx="544949" cy="54494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0221873" y="2774394"/>
            <a:ext cx="3422452" cy="320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Спортивные соревнования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10221873" y="3225641"/>
            <a:ext cx="3645575" cy="10462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Проведение спортивных мероприятий и состязаний между студенческими командами.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9353" y="4925854"/>
            <a:ext cx="544949" cy="54494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249353" y="5688806"/>
            <a:ext cx="2706291" cy="320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Творческие конкурсы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6249353" y="6140053"/>
            <a:ext cx="3645575" cy="10462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Организация творческих конкурсов и выставок для раскрытия талантов студентов.</a:t>
            </a:r>
            <a:endParaRPr lang="en-US" sz="17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1873" y="4925854"/>
            <a:ext cx="544949" cy="544949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221873" y="5688806"/>
            <a:ext cx="2564725" cy="320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Волонтерство</a:t>
            </a:r>
            <a:endParaRPr lang="en-US" sz="2000" dirty="0"/>
          </a:p>
        </p:txBody>
      </p:sp>
      <p:sp>
        <p:nvSpPr>
          <p:cNvPr id="15" name="Text 8"/>
          <p:cNvSpPr/>
          <p:nvPr/>
        </p:nvSpPr>
        <p:spPr>
          <a:xfrm>
            <a:off x="10221873" y="6140053"/>
            <a:ext cx="3645575" cy="10462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Привлечение студентов к участию в благотворительных и волонтерских проектах.</a:t>
            </a:r>
            <a:endParaRPr lang="en-US" sz="17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2522200" y="7621450"/>
            <a:ext cx="2108200" cy="540900"/>
          </a:xfrm>
          <a:prstGeom prst="rect">
            <a:avLst/>
          </a:prstGeom>
          <a:solidFill>
            <a:srgbClr val="120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617</Words>
  <Application>Microsoft Office PowerPoint</Application>
  <PresentationFormat>Произвольный</PresentationFormat>
  <Paragraphs>104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Martel Sans Light</vt:lpstr>
      <vt:lpstr>Kanit</vt:lpstr>
      <vt:lpstr>Inter, sans-serif Medium</vt:lpstr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Тюренкова Алёна Викторовна</cp:lastModifiedBy>
  <cp:revision>12</cp:revision>
  <dcterms:created xsi:type="dcterms:W3CDTF">2024-11-28T11:02:56Z</dcterms:created>
  <dcterms:modified xsi:type="dcterms:W3CDTF">2024-11-29T00:10:34Z</dcterms:modified>
</cp:coreProperties>
</file>